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58" r:id="rId3"/>
    <p:sldId id="259" r:id="rId4"/>
    <p:sldId id="260" r:id="rId5"/>
    <p:sldId id="274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7DC"/>
    <a:srgbClr val="E2CBE3"/>
    <a:srgbClr val="E6E6E6"/>
    <a:srgbClr val="660033"/>
    <a:srgbClr val="FFFFFF"/>
    <a:srgbClr val="EBDCEC"/>
    <a:srgbClr val="EDDEEE"/>
    <a:srgbClr val="D8BAD9"/>
    <a:srgbClr val="B88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76155" autoAdjust="0"/>
  </p:normalViewPr>
  <p:slideViewPr>
    <p:cSldViewPr snapToGrid="0">
      <p:cViewPr>
        <p:scale>
          <a:sx n="61" d="100"/>
          <a:sy n="61" d="100"/>
        </p:scale>
        <p:origin x="-106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BAB27-4586-4405-9B3F-B80BC149A1A3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B9692-11D7-4CC5-988C-290AED4C27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3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B9692-11D7-4CC5-988C-290AED4C27C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63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9692-11D7-4CC5-988C-290AED4C27C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32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B9692-11D7-4CC5-988C-290AED4C27C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8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B9692-11D7-4CC5-988C-290AED4C27C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8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B9692-11D7-4CC5-988C-290AED4C27C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8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B9692-11D7-4CC5-988C-290AED4C27C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88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E898E-FD8F-400E-9DB7-3A0654B1C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B36D6D-20CA-4E15-B59B-F8390D28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998B37-D1C3-435A-BDF2-55B275C7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46CA4-0874-494C-8ABC-3F8B263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667A7-D557-4FE7-97DF-D100941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67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00A51-F7E1-4B48-A277-0C355401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4B1D65-3E20-479B-A5B2-639458A2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78A60-6214-4FC7-A084-02694FF5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100947-D846-444C-ABDE-43619AD3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A267F5-8B09-4E47-BA83-8B9E482C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2BE09E-40D9-43CE-8F7D-64E25C90A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42E13D-2B72-4057-BB34-F6C3EEF3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B7533-D9ED-4A22-9618-20AD7F3A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562277-BCB9-4C8E-B6B4-8EC195DB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3FD2D-E38E-432A-835C-039DAF6E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6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E91DA-DEFA-4248-A7DC-9E795ECD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06E3FC-A64F-49C7-8814-32647DDC7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A3E624-1B12-46A3-8CAE-1C30031A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3C4FF0-E5AE-417F-A1DB-A8887DBD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BA440B-2F26-4ACA-BE93-8BAB5EBE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0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E08AC-AC45-4DBE-B7FC-B8B44118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A7CCF9-1CCB-43E5-9F59-6C4906AB7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82F90-0490-4941-8431-0F898B82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C17311-3B41-4525-9AD8-206D1D9C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30FEE0-7568-49CA-905C-9A2A34FA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98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DB07EE-ABBA-4F22-8488-427CC95B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20FA5-BC4C-4FEA-9A5A-F0E3F88D5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D2F68-17DD-44A1-99F0-39D0C4803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11A2BB-2C33-47CF-9CC1-A030F03A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0F68A0-A92E-4A8C-9844-4D4DFF60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5A7ABA-A566-45EE-867D-5532C0E7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49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D80D6-5086-47CB-99AD-9BA27B77D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E8BA89-C6E2-4389-9528-0447E770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603D08-BF6F-412E-997E-10B88A776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0D6B0F-EA3A-40CE-B31D-BEC809BC2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6AE34E-0048-4FE6-BEC9-7703A3712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439123-1250-4F8E-B6A3-1AD7CF87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507ADF-76B2-434F-AFF7-54D9A542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03D6FC-8FB8-4047-9CDC-2332E826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32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51AFF-3137-4312-A402-2AA6EABD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00C9F5-F488-4665-A4A9-24C57E7E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0CA4BE-D758-47C4-8DC1-FE2EADF4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DAD62A-BA38-40F9-AEE0-CAC8073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755050-4880-4340-BCEF-A03CD732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EA8424-40C8-4170-9DE3-D15B584E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9CD6A-F40C-421A-8098-FC145B16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89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37CD6-A0CB-4AA5-9AC6-2819A262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5B1FD-8A5E-40C8-A236-53B726C8B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00B766-D27C-4E21-B310-43CE512C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299D54-C0F3-4DC1-9188-C521BEB7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42C33-2C04-4D36-9A7B-CB9C41D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33077F-FBCC-4322-B84A-6D7A029D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6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373DB-B810-4528-A026-8D63E0F70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6ADA4D-023A-4A42-8BF6-CA7155175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E803D3-0F96-4359-97A7-C2CE4BBD0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F47869-AB95-4105-BA60-37CED85C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2C51D1-CDAF-4B84-8F71-15CD8783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2E670D-9C34-415A-BAFA-D10B758D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10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6B4C4C-E972-40F3-AE00-68626DCA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13D82D-B54E-440E-8175-AB3E5B8A4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42F26D-167A-4A46-929C-E374F07F0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1772-7B4B-4910-9C69-F15265D14790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89DE6C-27B9-4799-BF11-B255FCBD8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EDE1B9-6431-4C38-927C-6E7F6232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274B-4B03-4E4A-8AA7-F995741ABC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78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2">
            <a:extLst>
              <a:ext uri="{FF2B5EF4-FFF2-40B4-BE49-F238E27FC236}">
                <a16:creationId xmlns="" xmlns:a16="http://schemas.microsoft.com/office/drawing/2014/main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https://www.instagram.com/burcaktargac/?hl=tr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0BC5C8-C9F1-4068-8C99-90B0D673C762}"/>
              </a:ext>
            </a:extLst>
          </p:cNvPr>
          <p:cNvSpPr txBox="1"/>
          <p:nvPr/>
        </p:nvSpPr>
        <p:spPr>
          <a:xfrm>
            <a:off x="1618631" y="3471483"/>
            <a:ext cx="6939722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solidFill>
                  <a:srgbClr val="002060"/>
                </a:solidFill>
                <a:ea typeface="+mj-ea"/>
                <a:cs typeface="+mj-cs"/>
              </a:rPr>
              <a:t>Farklı Coğrafyalar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solidFill>
                  <a:srgbClr val="002060"/>
                </a:solidFill>
                <a:ea typeface="+mj-ea"/>
                <a:cs typeface="+mj-cs"/>
              </a:rPr>
              <a:t>Farklı Öğretiler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08D0B8-C3D2-4A4E-B15F-0E9BA8EA1450}"/>
              </a:ext>
            </a:extLst>
          </p:cNvPr>
          <p:cNvSpPr txBox="1"/>
          <p:nvPr/>
        </p:nvSpPr>
        <p:spPr>
          <a:xfrm>
            <a:off x="8980712" y="5509489"/>
            <a:ext cx="3211288" cy="1348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25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2060"/>
                </a:solidFill>
              </a:rPr>
              <a:t>Burçak Targaç, 2020</a:t>
            </a:r>
          </a:p>
        </p:txBody>
      </p:sp>
      <p:sp>
        <p:nvSpPr>
          <p:cNvPr id="54" name="Oval 44">
            <a:extLst>
              <a:ext uri="{FF2B5EF4-FFF2-40B4-BE49-F238E27FC236}">
                <a16:creationId xmlns="" xmlns:a16="http://schemas.microsoft.com/office/drawing/2014/main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46">
            <a:extLst>
              <a:ext uri="{FF2B5EF4-FFF2-40B4-BE49-F238E27FC236}">
                <a16:creationId xmlns="" xmlns:a16="http://schemas.microsoft.com/office/drawing/2014/main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48">
            <a:extLst>
              <a:ext uri="{FF2B5EF4-FFF2-40B4-BE49-F238E27FC236}">
                <a16:creationId xmlns="" xmlns:a16="http://schemas.microsoft.com/office/drawing/2014/main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sim 2">
            <a:extLst>
              <a:ext uri="{FF2B5EF4-FFF2-40B4-BE49-F238E27FC236}">
                <a16:creationId xmlns="" xmlns:a16="http://schemas.microsoft.com/office/drawing/2014/main" id="{E861DE5D-CDBC-46DF-81EC-166DAE1B16A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9469" y="164665"/>
            <a:ext cx="4390205" cy="5853607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</p:spPr>
      </p:pic>
      <p:pic>
        <p:nvPicPr>
          <p:cNvPr id="1026" name="Picture 2" descr="nazar Boncuğu&quot; photos, royalty-free images, graphics, vector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27" y="803339"/>
            <a:ext cx="1494033" cy="9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2045203" y="174352"/>
            <a:ext cx="146798" cy="566834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659469" y="-5818"/>
            <a:ext cx="4558888" cy="17048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3" name="Picture 8" descr="Mail Envelope free vector icons designed by Freepik | Desain logo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" y="5494087"/>
            <a:ext cx="484034" cy="5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LinkedIn - Google Play'de Uygulamala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5" y="5987276"/>
            <a:ext cx="366464" cy="37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nstagram Vektörel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4" y="6370651"/>
            <a:ext cx="474205" cy="5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45474" y="5628882"/>
            <a:ext cx="2159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burcakgs@gmail.com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7571" y="6032315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Burçak Targaç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78301" y="6463467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burcaktargac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904F0BC-A834-4D79-ACBA-BB053B257566}"/>
              </a:ext>
            </a:extLst>
          </p:cNvPr>
          <p:cNvSpPr/>
          <p:nvPr/>
        </p:nvSpPr>
        <p:spPr>
          <a:xfrm>
            <a:off x="501630" y="542047"/>
            <a:ext cx="6003660" cy="5517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100" dirty="0">
              <a:solidFill>
                <a:srgbClr val="660033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altLang="en-US" sz="2100" dirty="0" smtClean="0">
                <a:solidFill>
                  <a:srgbClr val="002060"/>
                </a:solidFill>
              </a:rPr>
              <a:t>Bir turist rehberi olarak mesleğe başladığımda,  “Ahhh şu şehirlerin, sokakların, şu duvarların dili olsa da anlatsa” diyerek, gezer gezdirirdim…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tr-TR" altLang="en-US" sz="21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altLang="en-US" sz="2100" dirty="0" smtClean="0">
                <a:solidFill>
                  <a:srgbClr val="002060"/>
                </a:solidFill>
              </a:rPr>
              <a:t>Sonra zaman geçti ve bir gün, baktım ki ben, kendim o şehirlerin, sokakların dili olmuşum… Hoşuma da gitti bu değişim ve bugünlere geldiğimde; gezdikçe, gezdirdikçe gördüklerimi, öğrendiklerimi, tecrübelerimi, o farklı şehirlerin, bölgelerin değerli öğretilerini daha bir hevesle, paylaşma isteğiyle sözlü ve yazılı olarak aktarmaya başladım…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tr-TR" altLang="en-US" sz="2100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altLang="en-US" sz="2100" dirty="0" smtClean="0">
                <a:solidFill>
                  <a:srgbClr val="002060"/>
                </a:solidFill>
              </a:rPr>
              <a:t>Sizlerin hayal gücüne güvenerek, </a:t>
            </a:r>
            <a:r>
              <a:rPr lang="tr-TR" altLang="en-US" sz="2100" i="1" dirty="0" smtClean="0">
                <a:solidFill>
                  <a:srgbClr val="002060"/>
                </a:solidFill>
              </a:rPr>
              <a:t>hayal dünyanıza hitap eden seyahatler</a:t>
            </a:r>
            <a:r>
              <a:rPr lang="tr-TR" altLang="en-US" sz="2100" dirty="0" smtClean="0">
                <a:solidFill>
                  <a:srgbClr val="002060"/>
                </a:solidFill>
              </a:rPr>
              <a:t> düzenliyorum, 1-1,5 saatlik, kısa oturumlar aracılığıyla… </a:t>
            </a:r>
            <a:endParaRPr kumimoji="0" lang="tr-TR" altLang="en-US" sz="2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tr-TR" altLang="en-US" sz="2100" i="1" dirty="0" smtClean="0">
                <a:solidFill>
                  <a:srgbClr val="002060"/>
                </a:solidFill>
              </a:rPr>
              <a:t>Burçak Targaç, 2020</a:t>
            </a:r>
            <a:endParaRPr kumimoji="0" lang="tr-TR" altLang="en-US" sz="21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xmlns="" id="{2B1077DA-6B9D-4BA8-A8F2-F1938E80BCC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r="26039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</p:spPr>
      </p:pic>
      <p:pic>
        <p:nvPicPr>
          <p:cNvPr id="6" name="Picture 2" descr="nazar Boncuğu&quot; photos, royalty-free images, graphics, vector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" y="15498"/>
            <a:ext cx="848532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0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066579-C8C3-4CC7-B335-4FA004E36F42}"/>
              </a:ext>
            </a:extLst>
          </p:cNvPr>
          <p:cNvSpPr/>
          <p:nvPr/>
        </p:nvSpPr>
        <p:spPr>
          <a:xfrm>
            <a:off x="114041" y="17417"/>
            <a:ext cx="4984899" cy="4121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3200" b="1" dirty="0" smtClean="0">
                <a:solidFill>
                  <a:srgbClr val="660033"/>
                </a:solidFill>
                <a:latin typeface="+mj-lt"/>
              </a:rPr>
              <a:t>         </a:t>
            </a:r>
            <a:r>
              <a:rPr lang="tr-TR" sz="3200" b="1" dirty="0" smtClean="0">
                <a:solidFill>
                  <a:srgbClr val="002060"/>
                </a:solidFill>
              </a:rPr>
              <a:t>Coğrafya </a:t>
            </a:r>
            <a:r>
              <a:rPr lang="tr-TR" sz="2800" b="1" dirty="0" smtClean="0">
                <a:solidFill>
                  <a:srgbClr val="002060"/>
                </a:solidFill>
              </a:rPr>
              <a:t>sadece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 smtClean="0">
                <a:solidFill>
                  <a:srgbClr val="002060"/>
                </a:solidFill>
              </a:rPr>
              <a:t>         toprak mı, hava mı ? 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sz="2100" dirty="0" smtClean="0">
                <a:solidFill>
                  <a:srgbClr val="002060"/>
                </a:solidFill>
              </a:rPr>
              <a:t>Bence değil… Bir bellek, bir kültür; coğrafya dediğin bir tarih... Ve şehirlerin, binaların, toplumların hafızaları var, hatta kimisinin de anlatacak çok mühim meseleleri…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sz="2100" dirty="0" smtClean="0">
                <a:solidFill>
                  <a:srgbClr val="002060"/>
                </a:solidFill>
              </a:rPr>
              <a:t>Bugünün insanıyla, günümüz konularıyla ilintili… Keşfettikçe ufkunu genişleten, bir ders, bir öğreti niteliğinde meseleler…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tr-TR" sz="2100" dirty="0" smtClean="0">
                <a:solidFill>
                  <a:srgbClr val="002060"/>
                </a:solidFill>
              </a:rPr>
              <a:t>İşte ben de, gözlemlediğim, fark ettiğim, biriktirdiğim bu öğretilerin, anlayışların, tercih edilen çözüm yollarının hikâyelerini «</a:t>
            </a:r>
            <a:r>
              <a:rPr lang="tr-TR" dirty="0" smtClean="0">
                <a:solidFill>
                  <a:srgbClr val="002060"/>
                </a:solidFill>
              </a:rPr>
              <a:t>kendi penceremden</a:t>
            </a:r>
            <a:r>
              <a:rPr lang="tr-TR" sz="2100" dirty="0" smtClean="0">
                <a:solidFill>
                  <a:srgbClr val="002060"/>
                </a:solidFill>
              </a:rPr>
              <a:t>» aktarıyorum; bu görmüş geçirmiş şehirlerin bizlere katabileceklerini, sizlere, gezginlere, duymak isteyenlere…</a:t>
            </a:r>
            <a:endParaRPr lang="tr-TR" sz="2100" dirty="0">
              <a:solidFill>
                <a:srgbClr val="002060"/>
              </a:solidFill>
            </a:endParaRPr>
          </a:p>
        </p:txBody>
      </p:sp>
      <p:pic>
        <p:nvPicPr>
          <p:cNvPr id="8" name="Picture 2" descr="nazar Boncuğu&quot; photos, royalty-free images, graphics, vecto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" y="15498"/>
            <a:ext cx="848532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17E2B-2DF2-470A-ACE1-F2B4EE7C2169}"/>
              </a:ext>
            </a:extLst>
          </p:cNvPr>
          <p:cNvSpPr/>
          <p:nvPr/>
        </p:nvSpPr>
        <p:spPr>
          <a:xfrm>
            <a:off x="221377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tr-TR" sz="2200" dirty="0" smtClean="0">
                <a:solidFill>
                  <a:srgbClr val="002060"/>
                </a:solidFill>
              </a:rPr>
              <a:t>Yavaş akan hayatlar, </a:t>
            </a:r>
            <a:r>
              <a:rPr lang="tr-TR" sz="2200" b="1" dirty="0" smtClean="0">
                <a:solidFill>
                  <a:srgbClr val="002060"/>
                </a:solidFill>
              </a:rPr>
              <a:t>kendilerine şefkatli insanlar</a:t>
            </a:r>
            <a:r>
              <a:rPr lang="tr-TR" sz="2200" dirty="0" smtClean="0">
                <a:solidFill>
                  <a:srgbClr val="002060"/>
                </a:solidFill>
              </a:rPr>
              <a:t>, hemen her eve, her sokağa, her köye sızan o lavanta kokusu… 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tr-TR" sz="2200" dirty="0" smtClean="0">
                <a:solidFill>
                  <a:srgbClr val="002060"/>
                </a:solidFill>
              </a:rPr>
              <a:t>Provans, Fransa’nın güneyi… Keyifli yüzünü, renklerini gezginlerden asla esirgemeyen bu bölgeye yapacağımız hayali seyahat süresince katılımcılar “</a:t>
            </a:r>
            <a:r>
              <a:rPr lang="tr-TR" sz="2200" b="1" dirty="0" smtClean="0">
                <a:solidFill>
                  <a:srgbClr val="002060"/>
                </a:solidFill>
              </a:rPr>
              <a:t>nesilden nesile aktarımın</a:t>
            </a:r>
            <a:r>
              <a:rPr lang="tr-TR" sz="2200" dirty="0" smtClean="0">
                <a:solidFill>
                  <a:srgbClr val="002060"/>
                </a:solidFill>
              </a:rPr>
              <a:t>” önemini hissedecek, </a:t>
            </a:r>
            <a:r>
              <a:rPr lang="tr-TR" sz="2200" b="1" dirty="0" smtClean="0">
                <a:solidFill>
                  <a:srgbClr val="002060"/>
                </a:solidFill>
              </a:rPr>
              <a:t>toprağa ve sanata verilen değeri</a:t>
            </a:r>
            <a:r>
              <a:rPr lang="tr-TR" sz="2200" dirty="0" smtClean="0">
                <a:solidFill>
                  <a:srgbClr val="002060"/>
                </a:solidFill>
              </a:rPr>
              <a:t> fark edecek, bölgeye hakim “anda kalarak, </a:t>
            </a:r>
            <a:r>
              <a:rPr lang="tr-TR" sz="2200" b="1" dirty="0" smtClean="0">
                <a:solidFill>
                  <a:srgbClr val="002060"/>
                </a:solidFill>
              </a:rPr>
              <a:t>andan keyif alarak yaşama ve üretme kültürü</a:t>
            </a:r>
            <a:r>
              <a:rPr lang="tr-TR" sz="2200" dirty="0" smtClean="0">
                <a:solidFill>
                  <a:srgbClr val="002060"/>
                </a:solidFill>
              </a:rPr>
              <a:t>”’nden ipuçları bulacaklar...  </a:t>
            </a:r>
            <a:endParaRPr lang="tr-TR" sz="2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Resim 6" descr="En Provence, sur les routes de la lavande : Idées week end ...">
            <a:extLst>
              <a:ext uri="{FF2B5EF4-FFF2-40B4-BE49-F238E27FC236}">
                <a16:creationId xmlns:a16="http://schemas.microsoft.com/office/drawing/2014/main" xmlns="" id="{A4CD6D67-2FFE-48E3-B704-A5335195DD9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 r="15271"/>
          <a:stretch/>
        </p:blipFill>
        <p:spPr bwMode="auto">
          <a:xfrm>
            <a:off x="5227320" y="15508"/>
            <a:ext cx="6964679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5B527E-9030-422C-998E-BBFE5D3DB4A9}"/>
              </a:ext>
            </a:extLst>
          </p:cNvPr>
          <p:cNvSpPr/>
          <p:nvPr/>
        </p:nvSpPr>
        <p:spPr>
          <a:xfrm>
            <a:off x="314363" y="1101200"/>
            <a:ext cx="5311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002060"/>
                </a:solidFill>
              </a:rPr>
              <a:t>Yavaş Yaşamın </a:t>
            </a:r>
          </a:p>
          <a:p>
            <a:r>
              <a:rPr lang="tr-TR" sz="3600" b="1" dirty="0" smtClean="0">
                <a:solidFill>
                  <a:srgbClr val="002060"/>
                </a:solidFill>
              </a:rPr>
              <a:t>Renklerle Dansı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nazar Boncuğu&quot; photos, royalty-free images, graphics, vecto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" y="15498"/>
            <a:ext cx="848532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17E2B-2DF2-470A-ACE1-F2B4EE7C2169}"/>
              </a:ext>
            </a:extLst>
          </p:cNvPr>
          <p:cNvSpPr/>
          <p:nvPr/>
        </p:nvSpPr>
        <p:spPr>
          <a:xfrm>
            <a:off x="221377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tr-TR" sz="2200" b="1" dirty="0">
                <a:solidFill>
                  <a:srgbClr val="002060"/>
                </a:solidFill>
              </a:rPr>
              <a:t>Bu bir Dönüşümü yönetme hikayesi… </a:t>
            </a:r>
            <a:r>
              <a:rPr lang="tr-TR" sz="2200" dirty="0">
                <a:solidFill>
                  <a:srgbClr val="002060"/>
                </a:solidFill>
              </a:rPr>
              <a:t>İspanya’nın en kuzeyine, otonom Bask Bölgesi’ne yapacağımız bu hayali </a:t>
            </a:r>
            <a:r>
              <a:rPr lang="tr-TR" sz="2200" dirty="0" smtClean="0">
                <a:solidFill>
                  <a:srgbClr val="002060"/>
                </a:solidFill>
              </a:rPr>
              <a:t>seyahatin </a:t>
            </a:r>
            <a:r>
              <a:rPr lang="tr-TR" sz="2200" dirty="0">
                <a:solidFill>
                  <a:srgbClr val="002060"/>
                </a:solidFill>
              </a:rPr>
              <a:t>konusu; </a:t>
            </a:r>
            <a:r>
              <a:rPr lang="tr-TR" sz="2200" dirty="0" smtClean="0">
                <a:solidFill>
                  <a:srgbClr val="002060"/>
                </a:solidFill>
              </a:rPr>
              <a:t>kısacık </a:t>
            </a:r>
            <a:r>
              <a:rPr lang="tr-TR" sz="2200" dirty="0">
                <a:solidFill>
                  <a:srgbClr val="002060"/>
                </a:solidFill>
              </a:rPr>
              <a:t>bir zaman zarfı </a:t>
            </a:r>
            <a:r>
              <a:rPr lang="tr-TR" sz="2200" dirty="0" smtClean="0">
                <a:solidFill>
                  <a:srgbClr val="002060"/>
                </a:solidFill>
              </a:rPr>
              <a:t>içinde</a:t>
            </a:r>
            <a:r>
              <a:rPr lang="tr-TR" sz="2200" dirty="0">
                <a:solidFill>
                  <a:srgbClr val="002060"/>
                </a:solidFill>
              </a:rPr>
              <a:t>, </a:t>
            </a:r>
            <a:r>
              <a:rPr lang="tr-TR" sz="2200" dirty="0" smtClean="0">
                <a:solidFill>
                  <a:srgbClr val="002060"/>
                </a:solidFill>
              </a:rPr>
              <a:t>muazzam </a:t>
            </a:r>
            <a:r>
              <a:rPr lang="tr-TR" sz="2200" dirty="0">
                <a:solidFill>
                  <a:srgbClr val="002060"/>
                </a:solidFill>
              </a:rPr>
              <a:t>bir dönüşüm yaşayan Bilbao </a:t>
            </a:r>
            <a:r>
              <a:rPr lang="tr-TR" sz="2200" dirty="0" smtClean="0">
                <a:solidFill>
                  <a:srgbClr val="002060"/>
                </a:solidFill>
              </a:rPr>
              <a:t>şehrinin sırları. Dünya </a:t>
            </a:r>
            <a:r>
              <a:rPr lang="tr-TR" sz="2200" dirty="0">
                <a:solidFill>
                  <a:srgbClr val="002060"/>
                </a:solidFill>
              </a:rPr>
              <a:t>literatürüne </a:t>
            </a:r>
            <a:r>
              <a:rPr lang="tr-TR" sz="2200" dirty="0" smtClean="0">
                <a:solidFill>
                  <a:srgbClr val="002060"/>
                </a:solidFill>
              </a:rPr>
              <a:t>girmiş “</a:t>
            </a:r>
            <a:r>
              <a:rPr lang="tr-TR" sz="2200" i="1" dirty="0" smtClean="0">
                <a:solidFill>
                  <a:srgbClr val="002060"/>
                </a:solidFill>
              </a:rPr>
              <a:t>The Bilbao </a:t>
            </a:r>
            <a:r>
              <a:rPr lang="tr-TR" sz="2200" i="1" dirty="0">
                <a:solidFill>
                  <a:srgbClr val="002060"/>
                </a:solidFill>
              </a:rPr>
              <a:t>Effect</a:t>
            </a:r>
            <a:r>
              <a:rPr lang="tr-TR" sz="2200" dirty="0">
                <a:solidFill>
                  <a:srgbClr val="002060"/>
                </a:solidFill>
              </a:rPr>
              <a:t>”’in hikâyesi… </a:t>
            </a:r>
          </a:p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tr-TR" sz="2200" dirty="0" smtClean="0">
                <a:solidFill>
                  <a:srgbClr val="002060"/>
                </a:solidFill>
              </a:rPr>
              <a:t>Katılımcılar bölgenin </a:t>
            </a:r>
            <a:r>
              <a:rPr lang="tr-TR" sz="2200" dirty="0">
                <a:solidFill>
                  <a:srgbClr val="002060"/>
                </a:solidFill>
              </a:rPr>
              <a:t>önemli kimlik özelliklerinden </a:t>
            </a:r>
            <a:r>
              <a:rPr lang="tr-TR" sz="2200" b="1" dirty="0">
                <a:solidFill>
                  <a:srgbClr val="002060"/>
                </a:solidFill>
              </a:rPr>
              <a:t>aidiyet hissinin gücünü</a:t>
            </a:r>
            <a:r>
              <a:rPr lang="tr-TR" sz="2200" dirty="0">
                <a:solidFill>
                  <a:srgbClr val="002060"/>
                </a:solidFill>
              </a:rPr>
              <a:t>, taraflar arası </a:t>
            </a:r>
            <a:r>
              <a:rPr lang="tr-TR" sz="2200" b="1" dirty="0">
                <a:solidFill>
                  <a:srgbClr val="002060"/>
                </a:solidFill>
              </a:rPr>
              <a:t>işbirliğinin</a:t>
            </a:r>
            <a:r>
              <a:rPr lang="tr-TR" sz="2200" dirty="0">
                <a:solidFill>
                  <a:srgbClr val="002060"/>
                </a:solidFill>
              </a:rPr>
              <a:t> önemini ve takım ruhu ile uygulanan </a:t>
            </a:r>
            <a:r>
              <a:rPr lang="tr-TR" sz="2200" b="1" dirty="0">
                <a:solidFill>
                  <a:srgbClr val="002060"/>
                </a:solidFill>
              </a:rPr>
              <a:t>stratejik bir plan</a:t>
            </a:r>
            <a:r>
              <a:rPr lang="tr-TR" sz="2200" dirty="0">
                <a:solidFill>
                  <a:srgbClr val="002060"/>
                </a:solidFill>
              </a:rPr>
              <a:t> ile nasıl bir dönüşüm yaşandığını, nelerin başarıldığını keşfedecekler… </a:t>
            </a:r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xmlns="" id="{A4CD6D67-2FFE-48E3-B704-A5335195DD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7319" y="0"/>
            <a:ext cx="6964679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5B527E-9030-422C-998E-BBFE5D3DB4A9}"/>
              </a:ext>
            </a:extLst>
          </p:cNvPr>
          <p:cNvSpPr/>
          <p:nvPr/>
        </p:nvSpPr>
        <p:spPr>
          <a:xfrm>
            <a:off x="314363" y="1101200"/>
            <a:ext cx="5311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Küllerinden doğan </a:t>
            </a:r>
            <a:endParaRPr lang="tr-TR" sz="3600" b="1" dirty="0" smtClean="0">
              <a:solidFill>
                <a:srgbClr val="002060"/>
              </a:solidFill>
            </a:endParaRPr>
          </a:p>
          <a:p>
            <a:r>
              <a:rPr lang="tr-TR" sz="3600" b="1" dirty="0" smtClean="0">
                <a:solidFill>
                  <a:srgbClr val="002060"/>
                </a:solidFill>
              </a:rPr>
              <a:t>bir şehir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nazar Boncuğu&quot; photos, royalty-free images, graphics, vecto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" y="15498"/>
            <a:ext cx="848532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17E2B-2DF2-470A-ACE1-F2B4EE7C2169}"/>
              </a:ext>
            </a:extLst>
          </p:cNvPr>
          <p:cNvSpPr/>
          <p:nvPr/>
        </p:nvSpPr>
        <p:spPr>
          <a:xfrm>
            <a:off x="97392" y="2342564"/>
            <a:ext cx="6272413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tr-TR" sz="2000" dirty="0">
                <a:solidFill>
                  <a:srgbClr val="002060"/>
                </a:solidFill>
              </a:rPr>
              <a:t>Fransız yazar Alexandre Dumas İsviçre’ye uzun bir seyahat gerçekleştirir… Memleketine döndükten sonra da, belli ki İsviçre seyahatinde duyduğu, o küçük ülkenin büyük sloganını, yazdığı “Üç Silahşör“ kitabında kullanır… Böylece </a:t>
            </a:r>
            <a:r>
              <a:rPr lang="tr-TR" sz="2000" b="1" dirty="0">
                <a:solidFill>
                  <a:srgbClr val="002060"/>
                </a:solidFill>
              </a:rPr>
              <a:t>“Hepimiz birimiz, birimiz hepimiz için“  </a:t>
            </a:r>
            <a:r>
              <a:rPr lang="tr-TR" sz="2000" dirty="0">
                <a:solidFill>
                  <a:srgbClr val="002060"/>
                </a:solidFill>
              </a:rPr>
              <a:t>sözü meşhur olur ve yüzlerce dile tercüme edilir… Fakat hangi dilde, nasıl söylenirse söylensin, hep aynı şeyi ifade eder, </a:t>
            </a:r>
            <a:r>
              <a:rPr lang="tr-TR" sz="2000" b="1" dirty="0">
                <a:solidFill>
                  <a:srgbClr val="002060"/>
                </a:solidFill>
              </a:rPr>
              <a:t>birlik içinde çeşitlilik, dayanışma, ortak çıkarlara, hedeflere kenetlenme…</a:t>
            </a:r>
            <a:r>
              <a:rPr lang="tr-TR" sz="2000" dirty="0">
                <a:solidFill>
                  <a:srgbClr val="002060"/>
                </a:solidFill>
              </a:rPr>
              <a:t> İşte bu özlü söz gerçekten de bir ulusun kültürüyse ve ciddi bir strateji olarak özellikle de iş hayatının içinde etkin olarak yer alıyorsa… Bu hayali </a:t>
            </a:r>
            <a:r>
              <a:rPr lang="tr-TR" sz="2000" dirty="0" smtClean="0">
                <a:solidFill>
                  <a:srgbClr val="002060"/>
                </a:solidFill>
              </a:rPr>
              <a:t>seyahatimizde, </a:t>
            </a:r>
            <a:r>
              <a:rPr lang="tr-TR" sz="2000" dirty="0">
                <a:solidFill>
                  <a:srgbClr val="002060"/>
                </a:solidFill>
              </a:rPr>
              <a:t>farklı ve otonom 26 İsviçre kantonunun birlikte, eşzamanlı olarak </a:t>
            </a:r>
            <a:r>
              <a:rPr lang="tr-TR" sz="2000" dirty="0" smtClean="0">
                <a:solidFill>
                  <a:srgbClr val="002060"/>
                </a:solidFill>
              </a:rPr>
              <a:t>geliştirdiği, </a:t>
            </a:r>
            <a:r>
              <a:rPr lang="tr-TR" sz="2000" b="1" dirty="0">
                <a:solidFill>
                  <a:srgbClr val="002060"/>
                </a:solidFill>
              </a:rPr>
              <a:t>adanmışlık, özgür düşünce, disiplin, özgünlük </a:t>
            </a:r>
            <a:r>
              <a:rPr lang="tr-TR" sz="2000" dirty="0">
                <a:solidFill>
                  <a:srgbClr val="002060"/>
                </a:solidFill>
              </a:rPr>
              <a:t>ve de </a:t>
            </a:r>
            <a:r>
              <a:rPr lang="tr-TR" sz="2000" b="1" dirty="0">
                <a:solidFill>
                  <a:srgbClr val="002060"/>
                </a:solidFill>
              </a:rPr>
              <a:t>çalışkanlık </a:t>
            </a:r>
            <a:r>
              <a:rPr lang="tr-TR" sz="2000" dirty="0">
                <a:solidFill>
                  <a:srgbClr val="002060"/>
                </a:solidFill>
              </a:rPr>
              <a:t>gibi değerleri, tek bir bayrak altında, ortak bir kültüre </a:t>
            </a:r>
            <a:r>
              <a:rPr lang="tr-TR" sz="2000" dirty="0" smtClean="0">
                <a:solidFill>
                  <a:srgbClr val="002060"/>
                </a:solidFill>
              </a:rPr>
              <a:t>dönüştürmelerinin hikâyesini dinleyeceğiz…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xmlns="" id="{A4CD6D67-2FFE-48E3-B704-A5335195DD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831" y="0"/>
            <a:ext cx="6070169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5B527E-9030-422C-998E-BBFE5D3DB4A9}"/>
              </a:ext>
            </a:extLst>
          </p:cNvPr>
          <p:cNvSpPr/>
          <p:nvPr/>
        </p:nvSpPr>
        <p:spPr>
          <a:xfrm>
            <a:off x="314363" y="1101200"/>
            <a:ext cx="5311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Boyundan büyük işler başaran, </a:t>
            </a:r>
            <a:r>
              <a:rPr lang="tr-TR" sz="3600" b="1" dirty="0" smtClean="0">
                <a:solidFill>
                  <a:srgbClr val="002060"/>
                </a:solidFill>
              </a:rPr>
              <a:t>küçük </a:t>
            </a:r>
            <a:r>
              <a:rPr lang="tr-TR" sz="3600" b="1" dirty="0">
                <a:solidFill>
                  <a:srgbClr val="002060"/>
                </a:solidFill>
              </a:rPr>
              <a:t>ülke</a:t>
            </a:r>
          </a:p>
        </p:txBody>
      </p:sp>
      <p:pic>
        <p:nvPicPr>
          <p:cNvPr id="7" name="Picture 2" descr="nazar Boncuğu&quot; photos, royalty-free images, graphics, vecto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" y="15498"/>
            <a:ext cx="848532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917E2B-2DF2-470A-ACE1-F2B4EE7C2169}"/>
              </a:ext>
            </a:extLst>
          </p:cNvPr>
          <p:cNvSpPr/>
          <p:nvPr/>
        </p:nvSpPr>
        <p:spPr>
          <a:xfrm>
            <a:off x="97392" y="2342564"/>
            <a:ext cx="6473889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tr-TR" sz="2000" dirty="0">
                <a:solidFill>
                  <a:srgbClr val="002060"/>
                </a:solidFill>
              </a:rPr>
              <a:t>Fransa’nın en doğusu, Avrupa’nın belli başlı yollarının kesişme noktası, defalarca ülkeler arasında el değiştirmiş</a:t>
            </a:r>
            <a:r>
              <a:rPr lang="tr-TR" sz="2000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tr-TR" sz="2000" dirty="0" smtClean="0">
                <a:solidFill>
                  <a:srgbClr val="002060"/>
                </a:solidFill>
              </a:rPr>
              <a:t>2 </a:t>
            </a:r>
            <a:r>
              <a:rPr lang="tr-TR" sz="2000" dirty="0">
                <a:solidFill>
                  <a:srgbClr val="002060"/>
                </a:solidFill>
              </a:rPr>
              <a:t>dünya savaşından geriye kalan yıkık ve perişan bir bölge: Alsace... Kayıplar o kadar büyük ki “muhafaza etmek” kavramı </a:t>
            </a:r>
            <a:r>
              <a:rPr lang="tr-TR" sz="2000" dirty="0" smtClean="0">
                <a:solidFill>
                  <a:srgbClr val="002060"/>
                </a:solidFill>
              </a:rPr>
              <a:t>hayati… </a:t>
            </a:r>
            <a:r>
              <a:rPr lang="tr-TR" sz="2000" dirty="0">
                <a:solidFill>
                  <a:srgbClr val="002060"/>
                </a:solidFill>
              </a:rPr>
              <a:t>Elbette ki belirleyici olan Alsace toplumunun </a:t>
            </a:r>
            <a:r>
              <a:rPr lang="tr-TR" sz="2000" b="1" dirty="0">
                <a:solidFill>
                  <a:srgbClr val="002060"/>
                </a:solidFill>
              </a:rPr>
              <a:t>“neyi muhafaza etmeyi seçtiği?”</a:t>
            </a:r>
            <a:r>
              <a:rPr lang="tr-TR" sz="2000" dirty="0">
                <a:solidFill>
                  <a:srgbClr val="002060"/>
                </a:solidFill>
              </a:rPr>
              <a:t>… 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tr-TR" sz="2000" dirty="0">
                <a:solidFill>
                  <a:srgbClr val="002060"/>
                </a:solidFill>
              </a:rPr>
              <a:t>Özkaynaklarını, tarihlerini, şehir hafızalarını, bildikleri, işledikleri toprağı… Sahip olduğu değerleri ön plana çıkartma seçimiyle, </a:t>
            </a:r>
            <a:r>
              <a:rPr lang="tr-TR" sz="2000" b="1" dirty="0">
                <a:solidFill>
                  <a:srgbClr val="002060"/>
                </a:solidFill>
              </a:rPr>
              <a:t>“kendi kaderini belirleyen” </a:t>
            </a:r>
            <a:r>
              <a:rPr lang="tr-TR" sz="2000" dirty="0">
                <a:solidFill>
                  <a:srgbClr val="002060"/>
                </a:solidFill>
              </a:rPr>
              <a:t>Alsace bugün artık ışıl </a:t>
            </a:r>
            <a:r>
              <a:rPr lang="tr-TR" sz="2000" dirty="0">
                <a:solidFill>
                  <a:srgbClr val="002060"/>
                </a:solidFill>
              </a:rPr>
              <a:t>ışıl</a:t>
            </a:r>
            <a:r>
              <a:rPr lang="tr-TR" sz="2000" dirty="0">
                <a:solidFill>
                  <a:srgbClr val="002060"/>
                </a:solidFill>
              </a:rPr>
              <a:t> parıldayan, romantik, estetik bir bölgeye, </a:t>
            </a:r>
            <a:r>
              <a:rPr lang="tr-TR" sz="2000" dirty="0" smtClean="0">
                <a:solidFill>
                  <a:srgbClr val="002060"/>
                </a:solidFill>
              </a:rPr>
              <a:t>adeta bir </a:t>
            </a:r>
            <a:r>
              <a:rPr lang="tr-TR" sz="2000" dirty="0">
                <a:solidFill>
                  <a:srgbClr val="002060"/>
                </a:solidFill>
              </a:rPr>
              <a:t>masal diyarına dönüşmüş… Bu hayali rotanın hikâyesi </a:t>
            </a:r>
            <a:r>
              <a:rPr lang="tr-TR" sz="2000" dirty="0" smtClean="0">
                <a:solidFill>
                  <a:srgbClr val="002060"/>
                </a:solidFill>
              </a:rPr>
              <a:t>dinleyicileri, </a:t>
            </a:r>
            <a:r>
              <a:rPr lang="tr-TR" sz="2000" b="1" dirty="0" smtClean="0">
                <a:solidFill>
                  <a:srgbClr val="002060"/>
                </a:solidFill>
              </a:rPr>
              <a:t>öz kaynakların </a:t>
            </a:r>
            <a:r>
              <a:rPr lang="tr-TR" sz="2000" b="1" dirty="0">
                <a:solidFill>
                  <a:srgbClr val="002060"/>
                </a:solidFill>
              </a:rPr>
              <a:t>ortaya çıkartılması, muhafaza edilmesi, ortak hafıza, estetik ve güzellik, eğitim </a:t>
            </a:r>
            <a:r>
              <a:rPr lang="tr-TR" sz="2000" dirty="0">
                <a:solidFill>
                  <a:srgbClr val="002060"/>
                </a:solidFill>
              </a:rPr>
              <a:t>ve</a:t>
            </a:r>
            <a:r>
              <a:rPr lang="tr-TR" sz="2000" b="1" dirty="0">
                <a:solidFill>
                  <a:srgbClr val="002060"/>
                </a:solidFill>
              </a:rPr>
              <a:t> özgür düşünce ortamı </a:t>
            </a:r>
            <a:r>
              <a:rPr lang="tr-TR" sz="2000" dirty="0">
                <a:solidFill>
                  <a:srgbClr val="002060"/>
                </a:solidFill>
              </a:rPr>
              <a:t>gibi temalar hakkında düşündürecek</a:t>
            </a:r>
            <a:r>
              <a:rPr lang="tr-TR" sz="2000" dirty="0" smtClean="0">
                <a:solidFill>
                  <a:srgbClr val="002060"/>
                </a:solidFill>
              </a:rPr>
              <a:t>…</a:t>
            </a:r>
            <a:endParaRPr lang="tr-TR" sz="2000" dirty="0">
              <a:solidFill>
                <a:srgbClr val="002060"/>
              </a:solidFill>
            </a:endParaRPr>
          </a:p>
        </p:txBody>
      </p:sp>
      <p:pic>
        <p:nvPicPr>
          <p:cNvPr id="4" name="Resim 6">
            <a:extLst>
              <a:ext uri="{FF2B5EF4-FFF2-40B4-BE49-F238E27FC236}">
                <a16:creationId xmlns:a16="http://schemas.microsoft.com/office/drawing/2014/main" xmlns="" id="{A4CD6D67-2FFE-48E3-B704-A5335195DD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806" y="0"/>
            <a:ext cx="5822194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5B527E-9030-422C-998E-BBFE5D3DB4A9}"/>
              </a:ext>
            </a:extLst>
          </p:cNvPr>
          <p:cNvSpPr/>
          <p:nvPr/>
        </p:nvSpPr>
        <p:spPr>
          <a:xfrm>
            <a:off x="314363" y="1101200"/>
            <a:ext cx="5311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Potansiyeli başarıya dönüştüren masal diyarı</a:t>
            </a:r>
          </a:p>
        </p:txBody>
      </p:sp>
      <p:pic>
        <p:nvPicPr>
          <p:cNvPr id="7" name="Resim 11" descr="Gallery image of this property">
            <a:extLst>
              <a:ext uri="{FF2B5EF4-FFF2-40B4-BE49-F238E27FC236}">
                <a16:creationId xmlns:a16="http://schemas.microsoft.com/office/drawing/2014/main" xmlns="" id="{80B61B74-A379-4859-A76E-A528CB9A6D0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21956"/>
          <a:stretch/>
        </p:blipFill>
        <p:spPr bwMode="auto">
          <a:xfrm>
            <a:off x="6344528" y="10"/>
            <a:ext cx="5847471" cy="6857985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pic>
        <p:nvPicPr>
          <p:cNvPr id="8" name="Picture 2" descr="nazar Boncuğu&quot; photos, royalty-free images, graphics, vector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" y="15498"/>
            <a:ext cx="848532" cy="5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673</Words>
  <Application>Microsoft Office PowerPoint</Application>
  <PresentationFormat>Özel</PresentationFormat>
  <Paragraphs>39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Banu ENGUR</dc:creator>
  <cp:lastModifiedBy>Hp</cp:lastModifiedBy>
  <cp:revision>53</cp:revision>
  <dcterms:created xsi:type="dcterms:W3CDTF">2020-05-14T13:54:56Z</dcterms:created>
  <dcterms:modified xsi:type="dcterms:W3CDTF">2020-07-14T11:28:37Z</dcterms:modified>
</cp:coreProperties>
</file>